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5" r:id="rId3"/>
    <p:sldId id="260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7F91C0-FE99-44F1-A63C-A3DB87748FB8}">
          <p14:sldIdLst>
            <p14:sldId id="257"/>
            <p14:sldId id="265"/>
            <p14:sldId id="260"/>
            <p14:sldId id="267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52"/>
  </p:normalViewPr>
  <p:slideViewPr>
    <p:cSldViewPr snapToGrid="0" snapToObjects="1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8E4EDFF0-8499-4EA2-8DA6-E84096CF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5925"/>
            <a:ext cx="27844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95E2413-0019-41D5-BF49-1FB4E989FA95}"/>
              </a:ext>
            </a:extLst>
          </p:cNvPr>
          <p:cNvSpPr/>
          <p:nvPr/>
        </p:nvSpPr>
        <p:spPr>
          <a:xfrm>
            <a:off x="0" y="1333500"/>
            <a:ext cx="3216275" cy="4414838"/>
          </a:xfrm>
          <a:prstGeom prst="rect">
            <a:avLst/>
          </a:prstGeom>
          <a:solidFill>
            <a:srgbClr val="00B3BE"/>
          </a:solidFill>
          <a:ln>
            <a:solidFill>
              <a:srgbClr val="00B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8">
            <a:extLst>
              <a:ext uri="{FF2B5EF4-FFF2-40B4-BE49-F238E27FC236}">
                <a16:creationId xmlns:a16="http://schemas.microsoft.com/office/drawing/2014/main" id="{1AC60AE8-D51C-47B9-92F5-BB06A26B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r="14197" b="17818"/>
          <a:stretch>
            <a:fillRect/>
          </a:stretch>
        </p:blipFill>
        <p:spPr bwMode="auto">
          <a:xfrm>
            <a:off x="3362325" y="1333500"/>
            <a:ext cx="882967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C101231-5553-0A42-BF46-120B2DA9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025" y="5910348"/>
            <a:ext cx="5433753" cy="324198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rgbClr val="54565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C1C0974-5BB8-8A4B-95C8-3D3EFAC46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025" y="6234546"/>
            <a:ext cx="5433753" cy="280006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5456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097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sside/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F10BD8F-08D1-4B6A-9422-1C86C88A054F}"/>
              </a:ext>
            </a:extLst>
          </p:cNvPr>
          <p:cNvSpPr/>
          <p:nvPr/>
        </p:nvSpPr>
        <p:spPr>
          <a:xfrm>
            <a:off x="0" y="0"/>
            <a:ext cx="12192000" cy="5999163"/>
          </a:xfrm>
          <a:prstGeom prst="rect">
            <a:avLst/>
          </a:prstGeom>
          <a:solidFill>
            <a:srgbClr val="00B3BE"/>
          </a:solidFill>
          <a:ln>
            <a:solidFill>
              <a:srgbClr val="00B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7">
            <a:extLst>
              <a:ext uri="{FF2B5EF4-FFF2-40B4-BE49-F238E27FC236}">
                <a16:creationId xmlns:a16="http://schemas.microsoft.com/office/drawing/2014/main" id="{24DCF65A-14EA-46CA-9B41-033BAAB3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51575"/>
            <a:ext cx="1781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3FDB251-9B29-6F49-9C35-80C8A754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9641"/>
            <a:ext cx="10515600" cy="559269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26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sjonside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7327A181-92F3-4192-955A-2D313B000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3" t="11414" r="15126" b="1102"/>
          <a:stretch>
            <a:fillRect/>
          </a:stretch>
        </p:blipFill>
        <p:spPr bwMode="auto">
          <a:xfrm>
            <a:off x="8975725" y="0"/>
            <a:ext cx="3216275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B2EC2F2-D369-45FD-94CD-0257D730968F}"/>
              </a:ext>
            </a:extLst>
          </p:cNvPr>
          <p:cNvSpPr/>
          <p:nvPr/>
        </p:nvSpPr>
        <p:spPr>
          <a:xfrm>
            <a:off x="0" y="0"/>
            <a:ext cx="8812213" cy="59991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8">
            <a:extLst>
              <a:ext uri="{FF2B5EF4-FFF2-40B4-BE49-F238E27FC236}">
                <a16:creationId xmlns:a16="http://schemas.microsoft.com/office/drawing/2014/main" id="{7EBC3290-7ABB-4E52-9563-427B8A46E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51575"/>
            <a:ext cx="1781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90B697E2-C19D-8349-A55C-AE8699A8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497"/>
            <a:ext cx="7151370" cy="563881"/>
          </a:xfrm>
        </p:spPr>
        <p:txBody>
          <a:bodyPr/>
          <a:lstStyle>
            <a:lvl1pPr>
              <a:defRPr sz="3200">
                <a:solidFill>
                  <a:srgbClr val="54565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DC31B356-8C7D-2142-AF84-931FE66F6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378"/>
            <a:ext cx="7149782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5456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567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sjonside punkt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5DF8500-E0A1-4E29-8524-2C2EFEA4FE9B}"/>
              </a:ext>
            </a:extLst>
          </p:cNvPr>
          <p:cNvSpPr/>
          <p:nvPr/>
        </p:nvSpPr>
        <p:spPr>
          <a:xfrm>
            <a:off x="0" y="0"/>
            <a:ext cx="8812213" cy="59991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7">
            <a:extLst>
              <a:ext uri="{FF2B5EF4-FFF2-40B4-BE49-F238E27FC236}">
                <a16:creationId xmlns:a16="http://schemas.microsoft.com/office/drawing/2014/main" id="{D0F181D1-36EB-4DE1-BAF2-806E6936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51575"/>
            <a:ext cx="1781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8">
            <a:extLst>
              <a:ext uri="{FF2B5EF4-FFF2-40B4-BE49-F238E27FC236}">
                <a16:creationId xmlns:a16="http://schemas.microsoft.com/office/drawing/2014/main" id="{743204FE-26C7-4B36-B2B6-5AE6E20BA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3" t="11414" r="15126" b="1102"/>
          <a:stretch>
            <a:fillRect/>
          </a:stretch>
        </p:blipFill>
        <p:spPr bwMode="auto">
          <a:xfrm>
            <a:off x="8975725" y="0"/>
            <a:ext cx="3216275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86FCA4C-31BB-234B-A310-CA6DFB2F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497"/>
            <a:ext cx="7151370" cy="563881"/>
          </a:xfrm>
        </p:spPr>
        <p:txBody>
          <a:bodyPr/>
          <a:lstStyle>
            <a:lvl1pPr>
              <a:defRPr sz="3200">
                <a:solidFill>
                  <a:srgbClr val="54565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6D4C042F-BD9F-E542-840B-16C263FD8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51370" cy="380301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4565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sjonside tekst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B63A47C-E3E2-43BD-989C-ADF68AD2E0D2}"/>
              </a:ext>
            </a:extLst>
          </p:cNvPr>
          <p:cNvSpPr/>
          <p:nvPr/>
        </p:nvSpPr>
        <p:spPr>
          <a:xfrm>
            <a:off x="0" y="0"/>
            <a:ext cx="8812213" cy="5999163"/>
          </a:xfrm>
          <a:prstGeom prst="rect">
            <a:avLst/>
          </a:prstGeom>
          <a:solidFill>
            <a:srgbClr val="545656"/>
          </a:solidFill>
          <a:ln>
            <a:solidFill>
              <a:srgbClr val="54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pic>
        <p:nvPicPr>
          <p:cNvPr id="5" name="Bilde 7">
            <a:extLst>
              <a:ext uri="{FF2B5EF4-FFF2-40B4-BE49-F238E27FC236}">
                <a16:creationId xmlns:a16="http://schemas.microsoft.com/office/drawing/2014/main" id="{1AE02462-817A-49F6-AC1F-CA07A6AC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51575"/>
            <a:ext cx="1781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EA7D3E5-CCE7-4239-A284-CEA26B12E23F}"/>
              </a:ext>
            </a:extLst>
          </p:cNvPr>
          <p:cNvSpPr/>
          <p:nvPr/>
        </p:nvSpPr>
        <p:spPr>
          <a:xfrm>
            <a:off x="8975725" y="0"/>
            <a:ext cx="3216275" cy="5999163"/>
          </a:xfrm>
          <a:prstGeom prst="rect">
            <a:avLst/>
          </a:prstGeom>
          <a:solidFill>
            <a:srgbClr val="00B3BE"/>
          </a:solidFill>
          <a:ln>
            <a:solidFill>
              <a:srgbClr val="00B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356920A-104B-5E4E-A524-55FD6781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497"/>
            <a:ext cx="7151370" cy="563881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2E368838-43DF-1E42-915C-39D478474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378"/>
            <a:ext cx="7149782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8005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sjonside punktlist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1816F48-3323-4AF6-8ABA-FEE5D9DFA5C2}"/>
              </a:ext>
            </a:extLst>
          </p:cNvPr>
          <p:cNvSpPr/>
          <p:nvPr/>
        </p:nvSpPr>
        <p:spPr>
          <a:xfrm>
            <a:off x="0" y="0"/>
            <a:ext cx="8812213" cy="5999163"/>
          </a:xfrm>
          <a:prstGeom prst="rect">
            <a:avLst/>
          </a:prstGeom>
          <a:solidFill>
            <a:srgbClr val="545656"/>
          </a:solidFill>
          <a:ln>
            <a:solidFill>
              <a:srgbClr val="54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pic>
        <p:nvPicPr>
          <p:cNvPr id="5" name="Bilde 7">
            <a:extLst>
              <a:ext uri="{FF2B5EF4-FFF2-40B4-BE49-F238E27FC236}">
                <a16:creationId xmlns:a16="http://schemas.microsoft.com/office/drawing/2014/main" id="{10F1CBB4-13B3-4B96-B120-897D9693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51575"/>
            <a:ext cx="1781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E0932A-6078-4023-94CC-AC84C41F4A5B}"/>
              </a:ext>
            </a:extLst>
          </p:cNvPr>
          <p:cNvSpPr/>
          <p:nvPr/>
        </p:nvSpPr>
        <p:spPr>
          <a:xfrm>
            <a:off x="8975725" y="0"/>
            <a:ext cx="3216275" cy="5999163"/>
          </a:xfrm>
          <a:prstGeom prst="rect">
            <a:avLst/>
          </a:prstGeom>
          <a:solidFill>
            <a:srgbClr val="00B3BE"/>
          </a:solidFill>
          <a:ln>
            <a:solidFill>
              <a:srgbClr val="00B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19353CF1-464C-C54F-9853-2E0CBBA3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497"/>
            <a:ext cx="7151370" cy="563881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351D3A34-77D0-344A-9F4D-C0FCF7584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51370" cy="380301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588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sjonside tekst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6A8776-FB31-41AC-8D6A-B63C6669E7CA}"/>
              </a:ext>
            </a:extLst>
          </p:cNvPr>
          <p:cNvSpPr/>
          <p:nvPr/>
        </p:nvSpPr>
        <p:spPr>
          <a:xfrm>
            <a:off x="0" y="0"/>
            <a:ext cx="8812213" cy="59991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7">
            <a:extLst>
              <a:ext uri="{FF2B5EF4-FFF2-40B4-BE49-F238E27FC236}">
                <a16:creationId xmlns:a16="http://schemas.microsoft.com/office/drawing/2014/main" id="{9600D846-39E4-4584-B653-C9658A12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51575"/>
            <a:ext cx="1781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018F22A-F07B-4816-815B-F1E0B149A538}"/>
              </a:ext>
            </a:extLst>
          </p:cNvPr>
          <p:cNvSpPr/>
          <p:nvPr/>
        </p:nvSpPr>
        <p:spPr>
          <a:xfrm>
            <a:off x="8975725" y="0"/>
            <a:ext cx="3216275" cy="5999163"/>
          </a:xfrm>
          <a:prstGeom prst="rect">
            <a:avLst/>
          </a:prstGeom>
          <a:solidFill>
            <a:srgbClr val="00B3BE"/>
          </a:solidFill>
          <a:ln>
            <a:solidFill>
              <a:srgbClr val="00B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0E047158-9530-5D43-87AF-1CFB1AB0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497"/>
            <a:ext cx="7151370" cy="563881"/>
          </a:xfrm>
        </p:spPr>
        <p:txBody>
          <a:bodyPr/>
          <a:lstStyle>
            <a:lvl1pPr>
              <a:defRPr sz="3200">
                <a:solidFill>
                  <a:srgbClr val="54565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78D52770-EFBE-FB4C-9A30-E9E349C3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378"/>
            <a:ext cx="7149782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5456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711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sjonside punktlis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0C74CDB-24EC-4685-8E53-D00B88A38EDD}"/>
              </a:ext>
            </a:extLst>
          </p:cNvPr>
          <p:cNvSpPr/>
          <p:nvPr/>
        </p:nvSpPr>
        <p:spPr>
          <a:xfrm>
            <a:off x="0" y="0"/>
            <a:ext cx="8812213" cy="59991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7">
            <a:extLst>
              <a:ext uri="{FF2B5EF4-FFF2-40B4-BE49-F238E27FC236}">
                <a16:creationId xmlns:a16="http://schemas.microsoft.com/office/drawing/2014/main" id="{4DD6EE40-D946-444E-BE32-B95CA1BDA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51575"/>
            <a:ext cx="1781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AB825E8-EB46-4813-9725-6E06C2A7D237}"/>
              </a:ext>
            </a:extLst>
          </p:cNvPr>
          <p:cNvSpPr/>
          <p:nvPr/>
        </p:nvSpPr>
        <p:spPr>
          <a:xfrm>
            <a:off x="8975725" y="0"/>
            <a:ext cx="3216275" cy="5999163"/>
          </a:xfrm>
          <a:prstGeom prst="rect">
            <a:avLst/>
          </a:prstGeom>
          <a:solidFill>
            <a:srgbClr val="00B3BE"/>
          </a:solidFill>
          <a:ln>
            <a:solidFill>
              <a:srgbClr val="00B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A425154-229D-4246-B85C-5431A6BD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497"/>
            <a:ext cx="7151370" cy="563881"/>
          </a:xfrm>
        </p:spPr>
        <p:txBody>
          <a:bodyPr/>
          <a:lstStyle>
            <a:lvl1pPr>
              <a:defRPr sz="3200">
                <a:solidFill>
                  <a:srgbClr val="54565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8D36DE3-7A36-6B47-9376-CAF8A520A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51370" cy="380301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4565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879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resentasjonside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E6670E1-C670-49B1-A524-220B92DEFBB5}"/>
              </a:ext>
            </a:extLst>
          </p:cNvPr>
          <p:cNvSpPr/>
          <p:nvPr/>
        </p:nvSpPr>
        <p:spPr>
          <a:xfrm>
            <a:off x="0" y="0"/>
            <a:ext cx="12192000" cy="59991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7">
            <a:extLst>
              <a:ext uri="{FF2B5EF4-FFF2-40B4-BE49-F238E27FC236}">
                <a16:creationId xmlns:a16="http://schemas.microsoft.com/office/drawing/2014/main" id="{8AC07D16-3C33-4451-A033-FB11FFCF4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51575"/>
            <a:ext cx="1781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3E610DA-AC19-C849-B83D-FAC66D8B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497"/>
            <a:ext cx="10515600" cy="563881"/>
          </a:xfrm>
        </p:spPr>
        <p:txBody>
          <a:bodyPr/>
          <a:lstStyle>
            <a:lvl1pPr>
              <a:defRPr sz="3200">
                <a:solidFill>
                  <a:srgbClr val="54565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4F76DA-378A-0C41-AE50-FB34FB97E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404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4565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231EA2-C699-3049-98D0-ED4AEA110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404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4565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3643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F8E4711-E3D6-411C-9F6C-992CB4762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52733256-0BEA-4B22-AD90-8BB719AFE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D815FD-3CC6-8842-AA05-2B219A604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1E828A-91D3-4F2F-891D-50A8FC53E08E}" type="datetimeFigureOut">
              <a:rPr lang="nb-NO"/>
              <a:pPr>
                <a:defRPr/>
              </a:pPr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5084C0-4AA4-E64D-B410-9904D9000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6D31A4-9887-1646-A153-D112156CA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B6BE8D-7204-4903-925E-DAA16E8297E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el:64%2083%2011%200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ole.sperre@advonico.no" TargetMode="External"/><Relationship Id="rId4" Type="http://schemas.openxmlformats.org/officeDocument/2006/relationships/hyperlink" Target="tel:94%2085%2082%20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el:64%2083%2011%200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D79EF7F-9F5B-49DE-967F-9DB359C7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63" y="2611373"/>
            <a:ext cx="4505149" cy="271143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7F3A8E0-6562-4AA7-8E31-B4863F5C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789" y="104286"/>
            <a:ext cx="4505149" cy="563143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5663671-9B30-412A-A8FE-9DC3228F7E7D}"/>
              </a:ext>
            </a:extLst>
          </p:cNvPr>
          <p:cNvSpPr txBox="1"/>
          <p:nvPr/>
        </p:nvSpPr>
        <p:spPr>
          <a:xfrm>
            <a:off x="690798" y="1006867"/>
            <a:ext cx="5360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FOKUSPUNKTER I FESTE-</a:t>
            </a:r>
          </a:p>
          <a:p>
            <a:r>
              <a:rPr lang="nb-NO" sz="3200" dirty="0"/>
              <a:t>FORHOLD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CEE452-8120-41B8-B2B3-42403D0F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Reguleringsår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BBF2A2-72A0-B7D8-56E0-E7E33009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Tidspunkt for førstkommende regulering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Tomtefesteloven § 15, 3. ledd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 err="1"/>
              <a:t>Kontraktspraksis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3330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2DEA64-B73E-4D1C-9A14-EE1416A5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Utløp	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010D33C-4583-E867-8545-658547D24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Åremålsfeste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 err="1"/>
              <a:t>Tidsubegrenset</a:t>
            </a:r>
            <a:r>
              <a:rPr lang="nb-NO" sz="2400" dirty="0"/>
              <a:t> feste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Rullerende feste</a:t>
            </a:r>
          </a:p>
        </p:txBody>
      </p:sp>
    </p:spTree>
    <p:extLst>
      <p:ext uri="{BB962C8B-B14F-4D97-AF65-F5344CB8AC3E}">
        <p14:creationId xmlns:p14="http://schemas.microsoft.com/office/powerpoint/2010/main" val="288190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6401F2-C977-8C40-1DE7-0C80E3CE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Festeavgift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F445E9-E216-B6A9-4848-C2F177477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Betaling for leie av grunn, jf. tomtefesteloven § 1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Innfestingsavgift, jf. tomtefesteloven § 6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Jordleie-, husleie- og andre leieforhold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334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8B501A-7743-75E0-CD63-88C3D0CE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Areal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FD1E97-16F2-5FA4-3879-01C3F1E25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Tomter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Punktfester</a:t>
            </a:r>
          </a:p>
        </p:txBody>
      </p:sp>
    </p:spTree>
    <p:extLst>
      <p:ext uri="{BB962C8B-B14F-4D97-AF65-F5344CB8AC3E}">
        <p14:creationId xmlns:p14="http://schemas.microsoft.com/office/powerpoint/2010/main" val="498001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25E738-9A8F-625A-474C-6B56C528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Reskontro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C497C4-70AF-56A2-E370-148253B4D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750378"/>
            <a:ext cx="7149782" cy="3811588"/>
          </a:xfrm>
        </p:spPr>
        <p:txBody>
          <a:bodyPr/>
          <a:lstStyle/>
          <a:p>
            <a:endParaRPr lang="nb-NO" dirty="0"/>
          </a:p>
          <a:p>
            <a:r>
              <a:rPr lang="nb-NO" sz="2400" dirty="0"/>
              <a:t>- Oversikt over krav og transaksjoner mot kunder </a:t>
            </a:r>
          </a:p>
        </p:txBody>
      </p:sp>
    </p:spTree>
    <p:extLst>
      <p:ext uri="{BB962C8B-B14F-4D97-AF65-F5344CB8AC3E}">
        <p14:creationId xmlns:p14="http://schemas.microsoft.com/office/powerpoint/2010/main" val="362683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E1E5BD-E46D-FD0B-C01E-962638E4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Fakturaadresse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A5DF5B-3B06-4D1D-F81C-E9C678A86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En fester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Flere festere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6051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7DDFD4-D065-25EF-B8F9-2A66B9C0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Reguleringsmetode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E2622D-1C03-28FE-F151-9B8905D95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 err="1"/>
              <a:t>Engangsleie</a:t>
            </a:r>
            <a:endParaRPr lang="nb-NO" sz="2400" dirty="0"/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Markedsleie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KPI</a:t>
            </a:r>
          </a:p>
        </p:txBody>
      </p:sp>
    </p:spTree>
    <p:extLst>
      <p:ext uri="{BB962C8B-B14F-4D97-AF65-F5344CB8AC3E}">
        <p14:creationId xmlns:p14="http://schemas.microsoft.com/office/powerpoint/2010/main" val="383599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9CEFF8-CE33-A08D-BBB5-3B4FD9EF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Rettigheter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1AA19F-76FF-4504-7FE0-7703193F8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Bruksrett eller lignende i forbindelse med hus på festetomta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Grunnleie der hovedformålet er annet enn hus og bruk i forbindelse med hus</a:t>
            </a:r>
          </a:p>
        </p:txBody>
      </p:sp>
    </p:spTree>
    <p:extLst>
      <p:ext uri="{BB962C8B-B14F-4D97-AF65-F5344CB8AC3E}">
        <p14:creationId xmlns:p14="http://schemas.microsoft.com/office/powerpoint/2010/main" val="400693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7398F771-6D26-439B-88B7-F2A4154C7C72}"/>
              </a:ext>
            </a:extLst>
          </p:cNvPr>
          <p:cNvSpPr txBox="1"/>
          <p:nvPr/>
        </p:nvSpPr>
        <p:spPr>
          <a:xfrm>
            <a:off x="328773" y="190946"/>
            <a:ext cx="61028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0" i="1" u="none" strike="noStrike" dirty="0">
                <a:solidFill>
                  <a:srgbClr val="FFFFFF"/>
                </a:solidFill>
                <a:effectLst/>
                <a:latin typeface="AauxNext-Regular"/>
              </a:rPr>
              <a:t>Advokatfirmaet Nicolaisen vektlegger kvalitet – gjennom god service og gode løsninger. Du møter dyktige og engasjerte mennesker.</a:t>
            </a:r>
            <a:endParaRPr lang="nb-NO" sz="2800" i="1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56D364E-0C9F-4555-B1D3-724537A17DD2}"/>
              </a:ext>
            </a:extLst>
          </p:cNvPr>
          <p:cNvSpPr txBox="1"/>
          <p:nvPr/>
        </p:nvSpPr>
        <p:spPr>
          <a:xfrm>
            <a:off x="9099479" y="1129665"/>
            <a:ext cx="27637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solidFill>
                  <a:schemeClr val="bg1"/>
                </a:solidFill>
                <a:effectLst/>
                <a:latin typeface="AauxNext-Bold"/>
              </a:rPr>
              <a:t>Advokatfirmaet Nicolaisen ble etablert i 1988. Vi er et mellomstort advokatfirma bestående av advokater og medarbeidere med et stort engasjement.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990E2B0-E09F-43D6-B2D5-0B6B3DE2C120}"/>
              </a:ext>
            </a:extLst>
          </p:cNvPr>
          <p:cNvSpPr txBox="1"/>
          <p:nvPr/>
        </p:nvSpPr>
        <p:spPr>
          <a:xfrm>
            <a:off x="328773" y="4326494"/>
            <a:ext cx="61028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1" dirty="0">
                <a:solidFill>
                  <a:schemeClr val="bg1"/>
                </a:solidFill>
                <a:effectLst/>
                <a:latin typeface="AauxNext-Regular"/>
              </a:rPr>
              <a:t>Vår forretningsfilosofi er kvalitet, service og løsninger. Våre advokater har gode kvalifikasjoner innenfor sine respektive spesialområder og fagfelt – noe som er avgjørende for å oppnå gode resultater. Vi søker raske løsninger som er til det beste for våre klienter – både av hensyn til tidsforløp og kostnader.</a:t>
            </a:r>
            <a:endParaRPr lang="nb-NO" i="1" dirty="0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360E91D-67C2-4C0C-96F9-E167D1C0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04" y="1736906"/>
            <a:ext cx="4859034" cy="24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8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457924ED-0737-4435-9A20-9B77F347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134" y="261135"/>
            <a:ext cx="5292904" cy="2646452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89978F6-2AA3-458F-B761-4A6C5A7BB384}"/>
              </a:ext>
            </a:extLst>
          </p:cNvPr>
          <p:cNvSpPr txBox="1"/>
          <p:nvPr/>
        </p:nvSpPr>
        <p:spPr>
          <a:xfrm>
            <a:off x="9000162" y="3550999"/>
            <a:ext cx="36867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i="1" u="none" strike="noStrike" dirty="0">
                <a:solidFill>
                  <a:srgbClr val="FFFFFF"/>
                </a:solidFill>
                <a:effectLst/>
                <a:latin typeface="AauxNext-Regular"/>
              </a:rPr>
              <a:t>Løsningsorientert, trygg, erfaren</a:t>
            </a:r>
            <a:br>
              <a:rPr lang="nb-NO" dirty="0"/>
            </a:br>
            <a:br>
              <a:rPr lang="nb-NO" dirty="0"/>
            </a:br>
            <a:r>
              <a:rPr lang="nb-NO" b="0" i="0" dirty="0">
                <a:solidFill>
                  <a:srgbClr val="FEFEFF"/>
                </a:solidFill>
                <a:effectLst/>
                <a:latin typeface="AauxNext-Regular"/>
              </a:rPr>
              <a:t>Telefon</a:t>
            </a:r>
            <a:r>
              <a:rPr lang="nb-NO" b="0" i="0" dirty="0">
                <a:solidFill>
                  <a:schemeClr val="bg1"/>
                </a:solidFill>
                <a:effectLst/>
                <a:latin typeface="AauxNext-Regular"/>
              </a:rPr>
              <a:t>: </a:t>
            </a:r>
            <a:r>
              <a:rPr lang="nb-NO" b="0" i="0" u="none" strike="noStrike" dirty="0">
                <a:solidFill>
                  <a:schemeClr val="bg1"/>
                </a:solidFill>
                <a:effectLst/>
                <a:latin typeface="AauxNext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64 83 11 00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b="0" i="0" dirty="0">
                <a:solidFill>
                  <a:schemeClr val="bg1"/>
                </a:solidFill>
                <a:effectLst/>
                <a:latin typeface="AauxNext-Regular"/>
              </a:rPr>
              <a:t>Mobil:    </a:t>
            </a:r>
            <a:r>
              <a:rPr lang="nb-NO" b="0" i="0" u="none" strike="noStrike" dirty="0">
                <a:solidFill>
                  <a:schemeClr val="bg1"/>
                </a:solidFill>
                <a:effectLst/>
                <a:latin typeface="AauxNext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94 85 82 28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b="0" i="0" dirty="0">
                <a:solidFill>
                  <a:schemeClr val="bg1"/>
                </a:solidFill>
                <a:effectLst/>
                <a:latin typeface="AauxNext-Regular"/>
              </a:rPr>
              <a:t>E-post: </a:t>
            </a:r>
            <a:r>
              <a:rPr lang="nb-NO" b="0" i="0" u="none" strike="noStrike" dirty="0">
                <a:solidFill>
                  <a:schemeClr val="bg1"/>
                </a:solidFill>
                <a:effectLst/>
                <a:latin typeface="AauxNext-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ole.sperre@advonico.no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C4BB685-8788-405F-AA5B-0D9BC2834100}"/>
              </a:ext>
            </a:extLst>
          </p:cNvPr>
          <p:cNvSpPr txBox="1"/>
          <p:nvPr/>
        </p:nvSpPr>
        <p:spPr>
          <a:xfrm>
            <a:off x="393842" y="506930"/>
            <a:ext cx="634429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solidFill>
                  <a:schemeClr val="bg1"/>
                </a:solidFill>
                <a:effectLst/>
                <a:latin typeface="AauxNext-Regular"/>
              </a:rPr>
              <a:t>Ole Sperre har lang og bred arbeidserfaring. Han har tidligere vært FN-soldat og verftsarbeider. Videre har han arbeidet i flere departementer, etater og i advokatvirksomhet. Han var ansatt i Advokatfirmaet Nicolaisen i perioden 2006-2014 og etter dette hos en av Norges største grunneiere. Han har derfor opparbeidet seg meget solid </a:t>
            </a:r>
            <a:r>
              <a:rPr lang="nb-NO" b="0" i="0" dirty="0" err="1">
                <a:solidFill>
                  <a:schemeClr val="bg1"/>
                </a:solidFill>
                <a:effectLst/>
                <a:latin typeface="AauxNext-Regular"/>
              </a:rPr>
              <a:t>tingsrettslig</a:t>
            </a:r>
            <a:r>
              <a:rPr lang="nb-NO" b="0" i="0" dirty="0">
                <a:solidFill>
                  <a:schemeClr val="bg1"/>
                </a:solidFill>
                <a:effectLst/>
                <a:latin typeface="AauxNext-Regular"/>
              </a:rPr>
              <a:t> erfaring med oppdrag i hele landet. Han har arbeidet  både med utredninger med hensyn til fast eiendoms rettsforhold og med tvistesaker, jordskifte og skjønnsprosesser. Ole har også erfaring fra omorganisering og omstillingsprosesser, styrearbeid og </a:t>
            </a:r>
            <a:r>
              <a:rPr lang="nb-NO" b="0" i="0" dirty="0" err="1">
                <a:solidFill>
                  <a:schemeClr val="bg1"/>
                </a:solidFill>
                <a:effectLst/>
                <a:latin typeface="AauxNext-Regular"/>
              </a:rPr>
              <a:t>boarbeid</a:t>
            </a:r>
            <a:r>
              <a:rPr lang="nb-NO" b="0" i="0" dirty="0">
                <a:solidFill>
                  <a:schemeClr val="bg1"/>
                </a:solidFill>
                <a:effectLst/>
                <a:latin typeface="AauxNext-Regular"/>
              </a:rPr>
              <a:t>. Ole er omgjengelig, erfaren og pålitelig. Han er opptatt av å finne de gode løsningene.</a:t>
            </a:r>
            <a:br>
              <a:rPr lang="nb-NO" dirty="0">
                <a:solidFill>
                  <a:schemeClr val="bg1"/>
                </a:solidFill>
              </a:rPr>
            </a:br>
            <a:br>
              <a:rPr lang="nb-NO" dirty="0">
                <a:solidFill>
                  <a:schemeClr val="bg1"/>
                </a:solidFill>
              </a:rPr>
            </a:br>
            <a:r>
              <a:rPr lang="nb-NO" b="0" i="0" dirty="0">
                <a:solidFill>
                  <a:schemeClr val="bg1"/>
                </a:solidFill>
                <a:effectLst/>
                <a:latin typeface="AauxNext-Regular"/>
              </a:rPr>
              <a:t>Ole er bosatt på Skedsmokorset, er gift og har tre voksne barn. Han er en ivrig </a:t>
            </a:r>
            <a:r>
              <a:rPr lang="nb-NO" b="0" i="0" dirty="0" err="1">
                <a:solidFill>
                  <a:schemeClr val="bg1"/>
                </a:solidFill>
                <a:effectLst/>
                <a:latin typeface="AauxNext-Regular"/>
              </a:rPr>
              <a:t>sportfisker</a:t>
            </a:r>
            <a:r>
              <a:rPr lang="nb-NO" b="0" i="0" dirty="0">
                <a:solidFill>
                  <a:schemeClr val="bg1"/>
                </a:solidFill>
                <a:effectLst/>
                <a:latin typeface="AauxNext-Regular"/>
              </a:rPr>
              <a:t> og fritiden benyttes ofte til tur i marka eller til en fjelltur uansett årstid. Han følger med engelsk fotball og er gjerne en tur over for å se favorittlaget. Ole liker å reise og har vært overalt i Norge og Europa.</a:t>
            </a: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C8F574-465D-47A9-A4F2-02B7D4C0A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33" y="170600"/>
            <a:ext cx="5744530" cy="287226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C698D86-DBC4-4542-9AA4-FF3CB393952B}"/>
              </a:ext>
            </a:extLst>
          </p:cNvPr>
          <p:cNvSpPr txBox="1"/>
          <p:nvPr/>
        </p:nvSpPr>
        <p:spPr>
          <a:xfrm>
            <a:off x="8907696" y="3765697"/>
            <a:ext cx="34110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1" u="none" strike="noStrike" dirty="0">
                <a:solidFill>
                  <a:srgbClr val="FFFFFF"/>
                </a:solidFill>
                <a:effectLst/>
                <a:latin typeface="AauxNext-Regular"/>
              </a:rPr>
              <a:t>Nysgjerrig, effektiv og engasjert</a:t>
            </a:r>
            <a:br>
              <a:rPr lang="nb-NO" dirty="0"/>
            </a:br>
            <a:br>
              <a:rPr lang="nb-NO" dirty="0"/>
            </a:br>
            <a:r>
              <a:rPr lang="nb-NO" b="0" i="0" dirty="0">
                <a:solidFill>
                  <a:srgbClr val="FEFEFF"/>
                </a:solidFill>
                <a:effectLst/>
                <a:latin typeface="AauxNext-Regular"/>
              </a:rPr>
              <a:t>Telefon:</a:t>
            </a:r>
            <a:r>
              <a:rPr lang="nb-NO" b="0" i="0" dirty="0">
                <a:solidFill>
                  <a:schemeClr val="bg1"/>
                </a:solidFill>
                <a:effectLst/>
                <a:latin typeface="AauxNext-Regular"/>
              </a:rPr>
              <a:t> </a:t>
            </a:r>
            <a:r>
              <a:rPr lang="nb-NO" b="0" i="0" u="none" strike="noStrike" dirty="0">
                <a:solidFill>
                  <a:schemeClr val="bg1"/>
                </a:solidFill>
                <a:effectLst/>
                <a:latin typeface="AauxNext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64 83 11 00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b="0" i="0" dirty="0">
                <a:solidFill>
                  <a:schemeClr val="bg1"/>
                </a:solidFill>
                <a:effectLst/>
                <a:latin typeface="AauxNext-Regular"/>
              </a:rPr>
              <a:t>Mobil:    </a:t>
            </a:r>
            <a:r>
              <a:rPr lang="nb-NO" dirty="0">
                <a:solidFill>
                  <a:schemeClr val="bg1"/>
                </a:solidFill>
                <a:latin typeface="AauxNext-Regular"/>
              </a:rPr>
              <a:t> 95753011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b="0" i="0" dirty="0">
                <a:solidFill>
                  <a:schemeClr val="bg1"/>
                </a:solidFill>
                <a:effectLst/>
                <a:latin typeface="AauxNext-Regular"/>
              </a:rPr>
              <a:t>E-post: </a:t>
            </a:r>
            <a:r>
              <a:rPr lang="nb-NO" dirty="0">
                <a:solidFill>
                  <a:schemeClr val="bg1"/>
                </a:solidFill>
                <a:latin typeface="AauxNext-Regular"/>
              </a:rPr>
              <a:t>lars.baklund@advonico.no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FC37BC6-D212-4BF1-B1FC-59F28E8691A1}"/>
              </a:ext>
            </a:extLst>
          </p:cNvPr>
          <p:cNvSpPr txBox="1"/>
          <p:nvPr/>
        </p:nvSpPr>
        <p:spPr>
          <a:xfrm>
            <a:off x="387848" y="210878"/>
            <a:ext cx="745133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Lars Baklund har betydelig erfaring og kompetanse. Han arbeider hovedsakelig innenfor rettsområdene fast eiendom, IKT, offentlige anskaffelser og selskapsrett. Lars har praktisert som advokat siden 1999 og er i dag partner hos oss. Før advokatpraksisen arbeidet han i Justisdepartementet og deretter i Opplysningsvesenets fond (statens forvaltning av prestegårdene og en av Norges største grunneiere).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Ved siden av jobben som advokat er han medlem av Advokatforeningens disiplinærutvalget, og foretar der vurderinger og avgjørelser i saker som gjelder klage på advokaters salær og etiske opptreden.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Lars er også universitetslektor ved NMBU (Norges miljø- og biovitenskapelige universitet), institutt for eiendom og juss. Her arbeider han vesentlig med sivilprosess, jordskifteprosess, selskapsrett, insolvens/konkurs/gjeldsforhandling og plan- og bygningsrett. Han er i tillegg mastergradsveileder og eksamenssensor.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Lars er positiv og analytisk i sakstilnærming. Han er løsningsorientert og har arbeidet med flere store prosjekter innenfor sine fagområder.</a:t>
            </a:r>
          </a:p>
        </p:txBody>
      </p:sp>
    </p:spTree>
    <p:extLst>
      <p:ext uri="{BB962C8B-B14F-4D97-AF65-F5344CB8AC3E}">
        <p14:creationId xmlns:p14="http://schemas.microsoft.com/office/powerpoint/2010/main" val="55937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C7C00FE9-C4CF-4389-AF96-A958ECBBB53B}"/>
              </a:ext>
            </a:extLst>
          </p:cNvPr>
          <p:cNvSpPr txBox="1"/>
          <p:nvPr/>
        </p:nvSpPr>
        <p:spPr>
          <a:xfrm>
            <a:off x="657545" y="108529"/>
            <a:ext cx="1062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MEDLEMSFORDELER TOMTEFESTERFORBUNDET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A4642EE-7AB7-4B4E-AC8E-33F7F4DB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113" y="851288"/>
            <a:ext cx="3393897" cy="509084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7625465-9724-46BD-A53E-2E897B475B70}"/>
              </a:ext>
            </a:extLst>
          </p:cNvPr>
          <p:cNvSpPr txBox="1"/>
          <p:nvPr/>
        </p:nvSpPr>
        <p:spPr>
          <a:xfrm>
            <a:off x="400692" y="851288"/>
            <a:ext cx="80446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u="sng" dirty="0">
                <a:solidFill>
                  <a:schemeClr val="bg1"/>
                </a:solidFill>
              </a:rPr>
              <a:t>Ingen</a:t>
            </a:r>
            <a:r>
              <a:rPr lang="nb-NO" sz="2000" dirty="0">
                <a:solidFill>
                  <a:schemeClr val="bg1"/>
                </a:solidFill>
              </a:rPr>
              <a:t> kostnader for forbundet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½ time gratis konsultasjon </a:t>
            </a:r>
            <a:r>
              <a:rPr lang="nb-NO" sz="2000" u="sng" dirty="0">
                <a:solidFill>
                  <a:schemeClr val="bg1"/>
                </a:solidFill>
              </a:rPr>
              <a:t>per sak</a:t>
            </a:r>
          </a:p>
          <a:p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20 % rabatt på alle timepriser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Betingelsene gjelder for </a:t>
            </a:r>
            <a:r>
              <a:rPr lang="nb-NO" sz="2000" u="sng" dirty="0">
                <a:solidFill>
                  <a:schemeClr val="bg1"/>
                </a:solidFill>
              </a:rPr>
              <a:t>alle</a:t>
            </a:r>
            <a:r>
              <a:rPr lang="nb-NO" sz="2000" dirty="0">
                <a:solidFill>
                  <a:schemeClr val="bg1"/>
                </a:solidFill>
              </a:rPr>
              <a:t> type saker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 err="1">
                <a:solidFill>
                  <a:schemeClr val="bg1"/>
                </a:solidFill>
              </a:rPr>
              <a:t>Dvs</a:t>
            </a:r>
            <a:r>
              <a:rPr lang="nb-NO" sz="2000" dirty="0">
                <a:solidFill>
                  <a:schemeClr val="bg1"/>
                </a:solidFill>
              </a:rPr>
              <a:t> ikke begrenset til tomtefeste/fast eiendom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Begrenset til de fagområder vi har kompetanse innenfor (eks. ikke skatt/avgift)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Vi håndterer henvendelser fra medlemmer </a:t>
            </a:r>
            <a:r>
              <a:rPr lang="nb-NO" sz="2000" dirty="0" err="1">
                <a:solidFill>
                  <a:schemeClr val="bg1"/>
                </a:solidFill>
              </a:rPr>
              <a:t>ihht</a:t>
            </a:r>
            <a:r>
              <a:rPr lang="nb-NO" sz="2000" dirty="0">
                <a:solidFill>
                  <a:schemeClr val="bg1"/>
                </a:solidFill>
              </a:rPr>
              <a:t> saksflyt som dere bestemmer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Vi kan bidra med fagartikler, utredninger eller </a:t>
            </a:r>
            <a:r>
              <a:rPr lang="nb-NO" sz="2000" dirty="0" err="1">
                <a:solidFill>
                  <a:schemeClr val="bg1"/>
                </a:solidFill>
              </a:rPr>
              <a:t>malverk</a:t>
            </a:r>
            <a:r>
              <a:rPr lang="nb-NO" sz="2000" dirty="0">
                <a:solidFill>
                  <a:schemeClr val="bg1"/>
                </a:solidFill>
              </a:rPr>
              <a:t> dersom ønskelig. Med forbehold om omfang og hyppighet vil vi normalt ikke kreve betaling for slikt arbeid. </a:t>
            </a:r>
          </a:p>
        </p:txBody>
      </p:sp>
    </p:spTree>
    <p:extLst>
      <p:ext uri="{BB962C8B-B14F-4D97-AF65-F5344CB8AC3E}">
        <p14:creationId xmlns:p14="http://schemas.microsoft.com/office/powerpoint/2010/main" val="182452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371A63-BC00-97B5-8BB3-9BA8549A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474"/>
            <a:ext cx="10515600" cy="5335479"/>
          </a:xfrm>
        </p:spPr>
        <p:txBody>
          <a:bodyPr>
            <a:normAutofit fontScale="90000"/>
          </a:bodyPr>
          <a:lstStyle/>
          <a:p>
            <a:pPr algn="l"/>
            <a:br>
              <a:rPr lang="nb-NO" sz="2700" dirty="0"/>
            </a:br>
            <a:br>
              <a:rPr lang="nb-NO" sz="2700" dirty="0"/>
            </a:br>
            <a:br>
              <a:rPr lang="nb-NO" sz="2700" dirty="0"/>
            </a:br>
            <a:br>
              <a:rPr lang="nb-NO" sz="2700" dirty="0"/>
            </a:br>
            <a:br>
              <a:rPr lang="nb-NO" sz="2700" dirty="0"/>
            </a:br>
            <a:br>
              <a:rPr lang="nb-NO" sz="2700" dirty="0"/>
            </a:br>
            <a:br>
              <a:rPr lang="nb-NO" sz="2700" dirty="0"/>
            </a:br>
            <a:br>
              <a:rPr lang="nb-NO" sz="2700" dirty="0"/>
            </a:br>
            <a:br>
              <a:rPr lang="nb-NO" sz="2700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3600" dirty="0"/>
              <a:t>Fokuspunkter – oversikt</a:t>
            </a:r>
            <a:br>
              <a:rPr lang="nb-NO" sz="3600" dirty="0"/>
            </a:br>
            <a:r>
              <a:rPr lang="nb-NO" sz="3600" dirty="0"/>
              <a:t>- Navn</a:t>
            </a:r>
            <a:br>
              <a:rPr lang="nb-NO" sz="3600" dirty="0"/>
            </a:br>
            <a:r>
              <a:rPr lang="nb-NO" sz="3600" dirty="0"/>
              <a:t>- Formål</a:t>
            </a:r>
            <a:br>
              <a:rPr lang="nb-NO" sz="3600" dirty="0"/>
            </a:br>
            <a:r>
              <a:rPr lang="nb-NO" sz="3600" dirty="0"/>
              <a:t>- Inngått</a:t>
            </a:r>
            <a:br>
              <a:rPr lang="nb-NO" sz="3600" dirty="0"/>
            </a:br>
            <a:r>
              <a:rPr lang="nb-NO" sz="3600" dirty="0"/>
              <a:t>- Utløp</a:t>
            </a:r>
            <a:br>
              <a:rPr lang="nb-NO" sz="3600" dirty="0"/>
            </a:br>
            <a:r>
              <a:rPr lang="nb-NO" sz="3600" dirty="0"/>
              <a:t>- </a:t>
            </a:r>
            <a:r>
              <a:rPr lang="nb-NO" sz="3600" dirty="0" err="1"/>
              <a:t>Reguleringsår</a:t>
            </a:r>
            <a:br>
              <a:rPr lang="nb-NO" sz="3600" dirty="0"/>
            </a:br>
            <a:r>
              <a:rPr lang="nb-NO" sz="3600" dirty="0"/>
              <a:t>- Festeavgift</a:t>
            </a:r>
            <a:br>
              <a:rPr lang="nb-NO" sz="3600" dirty="0"/>
            </a:br>
            <a:r>
              <a:rPr lang="nb-NO" sz="3600" dirty="0"/>
              <a:t>- Areal</a:t>
            </a:r>
            <a:br>
              <a:rPr lang="nb-NO" sz="3600" dirty="0"/>
            </a:br>
            <a:r>
              <a:rPr lang="nb-NO" sz="3600" dirty="0"/>
              <a:t>- Reskontro</a:t>
            </a:r>
            <a:br>
              <a:rPr lang="nb-NO" sz="3600" dirty="0"/>
            </a:br>
            <a:r>
              <a:rPr lang="nb-NO" sz="3600" dirty="0"/>
              <a:t>- Reguleringsmetode</a:t>
            </a:r>
            <a:br>
              <a:rPr lang="nb-NO" sz="3600" dirty="0"/>
            </a:br>
            <a:r>
              <a:rPr lang="nb-NO" sz="3600" dirty="0"/>
              <a:t>- Fakturadresse</a:t>
            </a:r>
            <a:br>
              <a:rPr lang="nb-NO" dirty="0"/>
            </a:br>
            <a:r>
              <a:rPr lang="nb-NO" dirty="0"/>
              <a:t>- Rettigheter</a:t>
            </a:r>
          </a:p>
        </p:txBody>
      </p:sp>
    </p:spTree>
    <p:extLst>
      <p:ext uri="{BB962C8B-B14F-4D97-AF65-F5344CB8AC3E}">
        <p14:creationId xmlns:p14="http://schemas.microsoft.com/office/powerpoint/2010/main" val="357642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F8007E-17E8-A9D1-3B6C-12A01E65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Navn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96D535A-2755-CF44-34F8-BDAA493AA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Privatperson</a:t>
            </a:r>
          </a:p>
          <a:p>
            <a:endParaRPr lang="nb-NO" sz="2400" dirty="0"/>
          </a:p>
          <a:p>
            <a:pPr marL="342900" indent="-342900">
              <a:buFontTx/>
              <a:buChar char="-"/>
            </a:pPr>
            <a:r>
              <a:rPr lang="nb-NO" sz="2400" dirty="0"/>
              <a:t>Selskap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Offentlig</a:t>
            </a:r>
          </a:p>
        </p:txBody>
      </p:sp>
    </p:spTree>
    <p:extLst>
      <p:ext uri="{BB962C8B-B14F-4D97-AF65-F5344CB8AC3E}">
        <p14:creationId xmlns:p14="http://schemas.microsoft.com/office/powerpoint/2010/main" val="314746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7250D0-3AAD-ECDE-815E-2AA77CFE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Formål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5ECE89-AFC8-D9CA-9A78-8FC284ABA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Bolig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Fritidshus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Næring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Offentlig</a:t>
            </a:r>
          </a:p>
        </p:txBody>
      </p:sp>
    </p:spTree>
    <p:extLst>
      <p:ext uri="{BB962C8B-B14F-4D97-AF65-F5344CB8AC3E}">
        <p14:creationId xmlns:p14="http://schemas.microsoft.com/office/powerpoint/2010/main" val="264457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0DAB33-2FB1-C0FD-125E-CAC02353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Inngått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111CF1-9CCE-B79E-9540-9327093971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-  Avtalt tidspunkt kontrakten skal løpe fra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 - Tinglysingstidspunkt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 - Signeringstidspunkt</a:t>
            </a:r>
          </a:p>
        </p:txBody>
      </p:sp>
    </p:spTree>
    <p:extLst>
      <p:ext uri="{BB962C8B-B14F-4D97-AF65-F5344CB8AC3E}">
        <p14:creationId xmlns:p14="http://schemas.microsoft.com/office/powerpoint/2010/main" val="106806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colaisen PPT-mal" id="{359C27E7-4F6F-A84E-B820-FF896E36FDB9}" vid="{8C6729EC-4651-2044-99D7-6F8E56498B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Nicolaisen PPT-mal</Template>
  <TotalTime>216</TotalTime>
  <Words>743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AauxNext-Bold</vt:lpstr>
      <vt:lpstr>AauxNext-Regular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             Fokuspunkter – oversikt - Navn - Formål - Inngått - Utløp - Reguleringsår - Festeavgift - Areal - Reskontro - Reguleringsmetode - Fakturadresse - Rettigheter</vt:lpstr>
      <vt:lpstr>Navn</vt:lpstr>
      <vt:lpstr>Formål</vt:lpstr>
      <vt:lpstr>Inngått</vt:lpstr>
      <vt:lpstr>Reguleringsår</vt:lpstr>
      <vt:lpstr>Utløp </vt:lpstr>
      <vt:lpstr>Festeavgift</vt:lpstr>
      <vt:lpstr>Areal</vt:lpstr>
      <vt:lpstr>Reskontro </vt:lpstr>
      <vt:lpstr>Fakturaadresse </vt:lpstr>
      <vt:lpstr>Reguleringsmetode </vt:lpstr>
      <vt:lpstr>Rettigheter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Lars Baklund</dc:creator>
  <cp:lastModifiedBy>Ole Sperre</cp:lastModifiedBy>
  <cp:revision>24</cp:revision>
  <dcterms:created xsi:type="dcterms:W3CDTF">2019-03-08T08:14:18Z</dcterms:created>
  <dcterms:modified xsi:type="dcterms:W3CDTF">2023-04-20T09:24:33Z</dcterms:modified>
</cp:coreProperties>
</file>